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464" r:id="rId2"/>
    <p:sldId id="465" r:id="rId3"/>
    <p:sldId id="466" r:id="rId4"/>
    <p:sldId id="467" r:id="rId5"/>
    <p:sldId id="468" r:id="rId6"/>
    <p:sldId id="469" r:id="rId7"/>
    <p:sldId id="470" r:id="rId8"/>
    <p:sldId id="259" r:id="rId9"/>
  </p:sldIdLst>
  <p:sldSz cx="12192000" cy="6858000"/>
  <p:notesSz cx="7023100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BAA19"/>
    <a:srgbClr val="8BC64C"/>
    <a:srgbClr val="28C0D7"/>
    <a:srgbClr val="6A67AF"/>
    <a:srgbClr val="8075B6"/>
    <a:srgbClr val="12A1C3"/>
    <a:srgbClr val="595959"/>
    <a:srgbClr val="161819"/>
    <a:srgbClr val="FFC60C"/>
    <a:srgbClr val="13A15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2947" autoAdjust="0"/>
    <p:restoredTop sz="92789"/>
  </p:normalViewPr>
  <p:slideViewPr>
    <p:cSldViewPr snapToGrid="0" snapToObjects="1">
      <p:cViewPr varScale="1">
        <p:scale>
          <a:sx n="65" d="100"/>
          <a:sy n="65" d="100"/>
        </p:scale>
        <p:origin x="-1008" y="-114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2696" y="184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43343" cy="467071"/>
          </a:xfrm>
          <a:prstGeom prst="rect">
            <a:avLst/>
          </a:prstGeom>
        </p:spPr>
        <p:txBody>
          <a:bodyPr vert="horz" lIns="93315" tIns="46657" rIns="93315" bIns="46657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1"/>
          </a:xfrm>
          <a:prstGeom prst="rect">
            <a:avLst/>
          </a:prstGeom>
        </p:spPr>
        <p:txBody>
          <a:bodyPr vert="horz" lIns="93315" tIns="46657" rIns="93315" bIns="46657" rtlCol="0"/>
          <a:lstStyle>
            <a:lvl1pPr algn="r">
              <a:defRPr sz="1200"/>
            </a:lvl1pPr>
          </a:lstStyle>
          <a:p>
            <a:fld id="{CFA8B7EA-E807-284A-AC88-BE35DC7B48F4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15" tIns="46657" rIns="93315" bIns="4665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5"/>
            <a:ext cx="5618480" cy="3665458"/>
          </a:xfrm>
          <a:prstGeom prst="rect">
            <a:avLst/>
          </a:prstGeom>
        </p:spPr>
        <p:txBody>
          <a:bodyPr vert="horz" lIns="93315" tIns="46657" rIns="93315" bIns="4665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42030"/>
            <a:ext cx="3043343" cy="467070"/>
          </a:xfrm>
          <a:prstGeom prst="rect">
            <a:avLst/>
          </a:prstGeom>
        </p:spPr>
        <p:txBody>
          <a:bodyPr vert="horz" lIns="93315" tIns="46657" rIns="93315" bIns="46657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0"/>
          </a:xfrm>
          <a:prstGeom prst="rect">
            <a:avLst/>
          </a:prstGeom>
        </p:spPr>
        <p:txBody>
          <a:bodyPr vert="horz" lIns="93315" tIns="46657" rIns="93315" bIns="46657" rtlCol="0" anchor="b"/>
          <a:lstStyle>
            <a:lvl1pPr algn="r">
              <a:defRPr sz="1200"/>
            </a:lvl1pPr>
          </a:lstStyle>
          <a:p>
            <a:fld id="{A2F5C8F2-5B16-8244-B338-C46FE007316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68050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l="5527" r="5527"/>
          <a:stretch/>
        </p:blipFill>
        <p:spPr>
          <a:xfrm>
            <a:off x="-1" y="0"/>
            <a:ext cx="12400157" cy="6975087"/>
          </a:xfrm>
          <a:prstGeom prst="rect">
            <a:avLst/>
          </a:prstGeom>
        </p:spPr>
      </p:pic>
      <p:sp>
        <p:nvSpPr>
          <p:cNvPr id="11" name="Hexagon 10"/>
          <p:cNvSpPr/>
          <p:nvPr userDrawn="1"/>
        </p:nvSpPr>
        <p:spPr>
          <a:xfrm rot="823835">
            <a:off x="3378273" y="-1442912"/>
            <a:ext cx="12422328" cy="9442158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/>
          </a:solidFill>
          <a:ln>
            <a:noFill/>
          </a:ln>
          <a:effectLst>
            <a:outerShdw blurRad="330200" dist="762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1122466" y="3278166"/>
            <a:ext cx="3454400" cy="2651414"/>
            <a:chOff x="-965200" y="3278166"/>
            <a:chExt cx="3454400" cy="2651414"/>
          </a:xfrm>
          <a:effectLst>
            <a:outerShdw blurRad="292100" dist="76200" dir="5580000" algn="tr" rotWithShape="0">
              <a:prstClr val="black">
                <a:alpha val="23000"/>
              </a:prstClr>
            </a:outerShdw>
          </a:effectLst>
        </p:grpSpPr>
        <p:sp>
          <p:nvSpPr>
            <p:cNvPr id="15" name="Hexagon 14"/>
            <p:cNvSpPr/>
            <p:nvPr userDrawn="1"/>
          </p:nvSpPr>
          <p:spPr>
            <a:xfrm>
              <a:off x="-965200" y="3278166"/>
              <a:ext cx="1930400" cy="1692367"/>
            </a:xfrm>
            <a:prstGeom prst="hexagon">
              <a:avLst>
                <a:gd name="adj" fmla="val 28900"/>
                <a:gd name="vf" fmla="val 115470"/>
              </a:avLst>
            </a:prstGeom>
            <a:solidFill>
              <a:srgbClr val="6A67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Hexagon 15"/>
            <p:cNvSpPr/>
            <p:nvPr userDrawn="1"/>
          </p:nvSpPr>
          <p:spPr>
            <a:xfrm>
              <a:off x="558800" y="4237213"/>
              <a:ext cx="1930400" cy="1692367"/>
            </a:xfrm>
            <a:prstGeom prst="hexagon">
              <a:avLst>
                <a:gd name="adj" fmla="val 28900"/>
                <a:gd name="vf" fmla="val 11547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44546A"/>
                </a:solidFill>
              </a:defRPr>
            </a:lvl1pPr>
          </a:lstStyle>
          <a:p>
            <a:fld id="{0D07B5DF-D724-3B47-BE70-C777AE9B658C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44546A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4973442" y="519126"/>
            <a:ext cx="6380358" cy="26725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973442" y="3514326"/>
            <a:ext cx="6380358" cy="1259701"/>
          </a:xfrm>
        </p:spPr>
        <p:txBody>
          <a:bodyPr>
            <a:noAutofit/>
          </a:bodyPr>
          <a:lstStyle>
            <a:lvl1pPr marL="0" indent="0" algn="l">
              <a:buNone/>
              <a:defRPr sz="2400" b="1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776831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0F49-1AF2-EF4A-A1D1-D5B5D30AAFED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54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0F49-1AF2-EF4A-A1D1-D5B5D30AAFED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5436671" y="635000"/>
            <a:ext cx="1409700" cy="660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591" y="452449"/>
            <a:ext cx="9404351" cy="754063"/>
          </a:xfrm>
          <a:prstGeom prst="rect">
            <a:avLst/>
          </a:prstGeom>
        </p:spPr>
        <p:txBody>
          <a:bodyPr/>
          <a:lstStyle>
            <a:lvl1pPr>
              <a:defRPr sz="3001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9" y="1624237"/>
            <a:ext cx="5205327" cy="46321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351"/>
            </a:lvl1pPr>
            <a:lvl2pPr>
              <a:defRPr sz="1351"/>
            </a:lvl2pPr>
            <a:lvl3pPr>
              <a:defRPr sz="1051"/>
            </a:lvl3pPr>
            <a:lvl4pPr>
              <a:defRPr sz="825"/>
            </a:lvl4pPr>
            <a:lvl5pPr>
              <a:defRPr sz="825"/>
            </a:lvl5pPr>
            <a:lvl6pPr>
              <a:defRPr sz="676"/>
            </a:lvl6pPr>
            <a:lvl7pPr>
              <a:defRPr sz="676"/>
            </a:lvl7pPr>
            <a:lvl8pPr>
              <a:defRPr sz="676"/>
            </a:lvl8pPr>
            <a:lvl9pPr>
              <a:defRPr sz="67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2731" y="1624240"/>
            <a:ext cx="5199772" cy="46321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351"/>
            </a:lvl1pPr>
            <a:lvl2pPr>
              <a:defRPr sz="1351"/>
            </a:lvl2pPr>
            <a:lvl3pPr>
              <a:defRPr sz="1051"/>
            </a:lvl3pPr>
            <a:lvl4pPr>
              <a:defRPr sz="825"/>
            </a:lvl4pPr>
            <a:lvl5pPr>
              <a:defRPr sz="825"/>
            </a:lvl5pPr>
            <a:lvl6pPr>
              <a:defRPr sz="676"/>
            </a:lvl6pPr>
            <a:lvl7pPr>
              <a:defRPr sz="676"/>
            </a:lvl7pPr>
            <a:lvl8pPr>
              <a:defRPr sz="676"/>
            </a:lvl8pPr>
            <a:lvl9pPr>
              <a:defRPr sz="67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2099463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, horizontal 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0C99183-1AAC-C04F-AB0D-D9210A7AA0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0" y="1444348"/>
            <a:ext cx="12191999" cy="4828032"/>
          </a:xfrm>
          <a:prstGeom prst="rect">
            <a:avLst/>
          </a:prstGeom>
        </p:spPr>
      </p:pic>
      <p:sp>
        <p:nvSpPr>
          <p:cNvPr id="39" name="Rectangle 38"/>
          <p:cNvSpPr/>
          <p:nvPr userDrawn="1"/>
        </p:nvSpPr>
        <p:spPr>
          <a:xfrm>
            <a:off x="-1" y="1135781"/>
            <a:ext cx="12192000" cy="5392341"/>
          </a:xfrm>
          <a:prstGeom prst="rect">
            <a:avLst/>
          </a:prstGeom>
          <a:solidFill>
            <a:srgbClr val="44546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nip Single Corner Rectangle 5"/>
          <p:cNvSpPr/>
          <p:nvPr userDrawn="1"/>
        </p:nvSpPr>
        <p:spPr>
          <a:xfrm>
            <a:off x="0" y="6272380"/>
            <a:ext cx="3600450" cy="585619"/>
          </a:xfrm>
          <a:custGeom>
            <a:avLst/>
            <a:gdLst>
              <a:gd name="connsiteX0" fmla="*/ 0 w 3600450"/>
              <a:gd name="connsiteY0" fmla="*/ 0 h 612775"/>
              <a:gd name="connsiteX1" fmla="*/ 3294063 w 3600450"/>
              <a:gd name="connsiteY1" fmla="*/ 0 h 612775"/>
              <a:gd name="connsiteX2" fmla="*/ 3600450 w 3600450"/>
              <a:gd name="connsiteY2" fmla="*/ 306388 h 612775"/>
              <a:gd name="connsiteX3" fmla="*/ 3600450 w 3600450"/>
              <a:gd name="connsiteY3" fmla="*/ 612775 h 612775"/>
              <a:gd name="connsiteX4" fmla="*/ 0 w 3600450"/>
              <a:gd name="connsiteY4" fmla="*/ 612775 h 612775"/>
              <a:gd name="connsiteX5" fmla="*/ 0 w 3600450"/>
              <a:gd name="connsiteY5" fmla="*/ 0 h 612775"/>
              <a:gd name="connsiteX0" fmla="*/ 0 w 3600450"/>
              <a:gd name="connsiteY0" fmla="*/ 0 h 612775"/>
              <a:gd name="connsiteX1" fmla="*/ 3407477 w 3600450"/>
              <a:gd name="connsiteY1" fmla="*/ 0 h 612775"/>
              <a:gd name="connsiteX2" fmla="*/ 3600450 w 3600450"/>
              <a:gd name="connsiteY2" fmla="*/ 306388 h 612775"/>
              <a:gd name="connsiteX3" fmla="*/ 3600450 w 3600450"/>
              <a:gd name="connsiteY3" fmla="*/ 612775 h 612775"/>
              <a:gd name="connsiteX4" fmla="*/ 0 w 3600450"/>
              <a:gd name="connsiteY4" fmla="*/ 612775 h 612775"/>
              <a:gd name="connsiteX5" fmla="*/ 0 w 3600450"/>
              <a:gd name="connsiteY5" fmla="*/ 0 h 61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00450" h="612775">
                <a:moveTo>
                  <a:pt x="0" y="0"/>
                </a:moveTo>
                <a:lnTo>
                  <a:pt x="3407477" y="0"/>
                </a:lnTo>
                <a:lnTo>
                  <a:pt x="3600450" y="306388"/>
                </a:lnTo>
                <a:lnTo>
                  <a:pt x="3600450" y="612775"/>
                </a:lnTo>
                <a:lnTo>
                  <a:pt x="0" y="61277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Content Placeholder 2"/>
          <p:cNvSpPr>
            <a:spLocks noGrp="1"/>
          </p:cNvSpPr>
          <p:nvPr>
            <p:ph idx="1"/>
          </p:nvPr>
        </p:nvSpPr>
        <p:spPr>
          <a:xfrm>
            <a:off x="838200" y="2461630"/>
            <a:ext cx="5956139" cy="262875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7" name="Content Placeholder 7"/>
          <p:cNvSpPr>
            <a:spLocks noGrp="1"/>
          </p:cNvSpPr>
          <p:nvPr>
            <p:ph sz="quarter" idx="14"/>
          </p:nvPr>
        </p:nvSpPr>
        <p:spPr>
          <a:xfrm>
            <a:off x="7058813" y="2461630"/>
            <a:ext cx="4362691" cy="2628758"/>
          </a:xfrm>
        </p:spPr>
        <p:txBody>
          <a:bodyPr>
            <a:normAutofit/>
          </a:bodyPr>
          <a:lstStyle>
            <a:lvl1pPr marL="0" indent="0" algn="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Snip Single Corner Rectangle 11"/>
          <p:cNvSpPr/>
          <p:nvPr userDrawn="1"/>
        </p:nvSpPr>
        <p:spPr>
          <a:xfrm rot="10800000">
            <a:off x="7577136" y="828474"/>
            <a:ext cx="4614863" cy="612775"/>
          </a:xfrm>
          <a:custGeom>
            <a:avLst/>
            <a:gdLst>
              <a:gd name="connsiteX0" fmla="*/ 0 w 4614863"/>
              <a:gd name="connsiteY0" fmla="*/ 0 h 612775"/>
              <a:gd name="connsiteX1" fmla="*/ 4308476 w 4614863"/>
              <a:gd name="connsiteY1" fmla="*/ 0 h 612775"/>
              <a:gd name="connsiteX2" fmla="*/ 4614863 w 4614863"/>
              <a:gd name="connsiteY2" fmla="*/ 306388 h 612775"/>
              <a:gd name="connsiteX3" fmla="*/ 4614863 w 4614863"/>
              <a:gd name="connsiteY3" fmla="*/ 612775 h 612775"/>
              <a:gd name="connsiteX4" fmla="*/ 0 w 4614863"/>
              <a:gd name="connsiteY4" fmla="*/ 612775 h 612775"/>
              <a:gd name="connsiteX5" fmla="*/ 0 w 4614863"/>
              <a:gd name="connsiteY5" fmla="*/ 0 h 612775"/>
              <a:gd name="connsiteX0" fmla="*/ 0 w 4614863"/>
              <a:gd name="connsiteY0" fmla="*/ 0 h 612775"/>
              <a:gd name="connsiteX1" fmla="*/ 4422776 w 4614863"/>
              <a:gd name="connsiteY1" fmla="*/ 0 h 612775"/>
              <a:gd name="connsiteX2" fmla="*/ 4614863 w 4614863"/>
              <a:gd name="connsiteY2" fmla="*/ 306388 h 612775"/>
              <a:gd name="connsiteX3" fmla="*/ 4614863 w 4614863"/>
              <a:gd name="connsiteY3" fmla="*/ 612775 h 612775"/>
              <a:gd name="connsiteX4" fmla="*/ 0 w 4614863"/>
              <a:gd name="connsiteY4" fmla="*/ 612775 h 612775"/>
              <a:gd name="connsiteX5" fmla="*/ 0 w 4614863"/>
              <a:gd name="connsiteY5" fmla="*/ 0 h 61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4863" h="612775">
                <a:moveTo>
                  <a:pt x="0" y="0"/>
                </a:moveTo>
                <a:lnTo>
                  <a:pt x="4422776" y="0"/>
                </a:lnTo>
                <a:lnTo>
                  <a:pt x="4614863" y="306388"/>
                </a:lnTo>
                <a:lnTo>
                  <a:pt x="4614863" y="612775"/>
                </a:lnTo>
                <a:lnTo>
                  <a:pt x="0" y="61277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5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23138"/>
            <a:ext cx="10515600" cy="2286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6A08D-2564-F748-A821-DF4C8AA0F038}" type="datetime4">
              <a:rPr lang="en-US" smtClean="0"/>
              <a:pPr/>
              <a:t>February 3, 2020</a:t>
            </a:fld>
            <a:r>
              <a:rPr lang="en-US" dirty="0"/>
              <a:t>  |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044B70B1-BE36-A94D-BDBB-81B18A2B3B9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83558" y="6340482"/>
            <a:ext cx="1179186" cy="46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4664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, horizontal 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0C99183-1AAC-C04F-AB0D-D9210A7AA0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0" y="1231570"/>
            <a:ext cx="12216383" cy="5040810"/>
          </a:xfrm>
          <a:prstGeom prst="rect">
            <a:avLst/>
          </a:prstGeom>
        </p:spPr>
      </p:pic>
      <p:sp>
        <p:nvSpPr>
          <p:cNvPr id="39" name="Rectangle 38"/>
          <p:cNvSpPr/>
          <p:nvPr userDrawn="1"/>
        </p:nvSpPr>
        <p:spPr>
          <a:xfrm>
            <a:off x="-2" y="925183"/>
            <a:ext cx="12216383" cy="5602940"/>
          </a:xfrm>
          <a:prstGeom prst="rect">
            <a:avLst/>
          </a:prstGeom>
          <a:solidFill>
            <a:srgbClr val="44546A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nip Single Corner Rectangle 5"/>
          <p:cNvSpPr/>
          <p:nvPr userDrawn="1"/>
        </p:nvSpPr>
        <p:spPr>
          <a:xfrm>
            <a:off x="0" y="6272380"/>
            <a:ext cx="3600450" cy="585619"/>
          </a:xfrm>
          <a:custGeom>
            <a:avLst/>
            <a:gdLst>
              <a:gd name="connsiteX0" fmla="*/ 0 w 3600450"/>
              <a:gd name="connsiteY0" fmla="*/ 0 h 612775"/>
              <a:gd name="connsiteX1" fmla="*/ 3294063 w 3600450"/>
              <a:gd name="connsiteY1" fmla="*/ 0 h 612775"/>
              <a:gd name="connsiteX2" fmla="*/ 3600450 w 3600450"/>
              <a:gd name="connsiteY2" fmla="*/ 306388 h 612775"/>
              <a:gd name="connsiteX3" fmla="*/ 3600450 w 3600450"/>
              <a:gd name="connsiteY3" fmla="*/ 612775 h 612775"/>
              <a:gd name="connsiteX4" fmla="*/ 0 w 3600450"/>
              <a:gd name="connsiteY4" fmla="*/ 612775 h 612775"/>
              <a:gd name="connsiteX5" fmla="*/ 0 w 3600450"/>
              <a:gd name="connsiteY5" fmla="*/ 0 h 612775"/>
              <a:gd name="connsiteX0" fmla="*/ 0 w 3600450"/>
              <a:gd name="connsiteY0" fmla="*/ 0 h 612775"/>
              <a:gd name="connsiteX1" fmla="*/ 3407477 w 3600450"/>
              <a:gd name="connsiteY1" fmla="*/ 0 h 612775"/>
              <a:gd name="connsiteX2" fmla="*/ 3600450 w 3600450"/>
              <a:gd name="connsiteY2" fmla="*/ 306388 h 612775"/>
              <a:gd name="connsiteX3" fmla="*/ 3600450 w 3600450"/>
              <a:gd name="connsiteY3" fmla="*/ 612775 h 612775"/>
              <a:gd name="connsiteX4" fmla="*/ 0 w 3600450"/>
              <a:gd name="connsiteY4" fmla="*/ 612775 h 612775"/>
              <a:gd name="connsiteX5" fmla="*/ 0 w 3600450"/>
              <a:gd name="connsiteY5" fmla="*/ 0 h 61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00450" h="612775">
                <a:moveTo>
                  <a:pt x="0" y="0"/>
                </a:moveTo>
                <a:lnTo>
                  <a:pt x="3407477" y="0"/>
                </a:lnTo>
                <a:lnTo>
                  <a:pt x="3600450" y="306388"/>
                </a:lnTo>
                <a:lnTo>
                  <a:pt x="3600450" y="612775"/>
                </a:lnTo>
                <a:lnTo>
                  <a:pt x="0" y="61277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Content Placeholder 2"/>
          <p:cNvSpPr>
            <a:spLocks noGrp="1"/>
          </p:cNvSpPr>
          <p:nvPr>
            <p:ph idx="1"/>
          </p:nvPr>
        </p:nvSpPr>
        <p:spPr>
          <a:xfrm>
            <a:off x="838200" y="2461630"/>
            <a:ext cx="5956139" cy="262875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7" name="Content Placeholder 7"/>
          <p:cNvSpPr>
            <a:spLocks noGrp="1"/>
          </p:cNvSpPr>
          <p:nvPr>
            <p:ph sz="quarter" idx="14"/>
          </p:nvPr>
        </p:nvSpPr>
        <p:spPr>
          <a:xfrm>
            <a:off x="7058813" y="2461630"/>
            <a:ext cx="4362691" cy="2628758"/>
          </a:xfrm>
        </p:spPr>
        <p:txBody>
          <a:bodyPr>
            <a:normAutofit/>
          </a:bodyPr>
          <a:lstStyle>
            <a:lvl1pPr marL="0" indent="0" algn="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Snip Single Corner Rectangle 11"/>
          <p:cNvSpPr/>
          <p:nvPr userDrawn="1"/>
        </p:nvSpPr>
        <p:spPr>
          <a:xfrm rot="10800000">
            <a:off x="7601518" y="621562"/>
            <a:ext cx="4614863" cy="612775"/>
          </a:xfrm>
          <a:custGeom>
            <a:avLst/>
            <a:gdLst>
              <a:gd name="connsiteX0" fmla="*/ 0 w 4614863"/>
              <a:gd name="connsiteY0" fmla="*/ 0 h 612775"/>
              <a:gd name="connsiteX1" fmla="*/ 4308476 w 4614863"/>
              <a:gd name="connsiteY1" fmla="*/ 0 h 612775"/>
              <a:gd name="connsiteX2" fmla="*/ 4614863 w 4614863"/>
              <a:gd name="connsiteY2" fmla="*/ 306388 h 612775"/>
              <a:gd name="connsiteX3" fmla="*/ 4614863 w 4614863"/>
              <a:gd name="connsiteY3" fmla="*/ 612775 h 612775"/>
              <a:gd name="connsiteX4" fmla="*/ 0 w 4614863"/>
              <a:gd name="connsiteY4" fmla="*/ 612775 h 612775"/>
              <a:gd name="connsiteX5" fmla="*/ 0 w 4614863"/>
              <a:gd name="connsiteY5" fmla="*/ 0 h 612775"/>
              <a:gd name="connsiteX0" fmla="*/ 0 w 4614863"/>
              <a:gd name="connsiteY0" fmla="*/ 0 h 612775"/>
              <a:gd name="connsiteX1" fmla="*/ 4422776 w 4614863"/>
              <a:gd name="connsiteY1" fmla="*/ 0 h 612775"/>
              <a:gd name="connsiteX2" fmla="*/ 4614863 w 4614863"/>
              <a:gd name="connsiteY2" fmla="*/ 306388 h 612775"/>
              <a:gd name="connsiteX3" fmla="*/ 4614863 w 4614863"/>
              <a:gd name="connsiteY3" fmla="*/ 612775 h 612775"/>
              <a:gd name="connsiteX4" fmla="*/ 0 w 4614863"/>
              <a:gd name="connsiteY4" fmla="*/ 612775 h 612775"/>
              <a:gd name="connsiteX5" fmla="*/ 0 w 4614863"/>
              <a:gd name="connsiteY5" fmla="*/ 0 h 61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4863" h="612775">
                <a:moveTo>
                  <a:pt x="0" y="0"/>
                </a:moveTo>
                <a:lnTo>
                  <a:pt x="4422776" y="0"/>
                </a:lnTo>
                <a:lnTo>
                  <a:pt x="4614863" y="306388"/>
                </a:lnTo>
                <a:lnTo>
                  <a:pt x="4614863" y="612775"/>
                </a:lnTo>
                <a:lnTo>
                  <a:pt x="0" y="61277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5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23138"/>
            <a:ext cx="10515600" cy="2286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6A08D-2564-F748-A821-DF4C8AA0F038}" type="datetime4">
              <a:rPr lang="en-US" smtClean="0"/>
              <a:pPr/>
              <a:t>February 3, 2020</a:t>
            </a:fld>
            <a:r>
              <a:rPr lang="en-US" dirty="0"/>
              <a:t>  |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1C09DBD5-9B86-9C4C-A648-3816219E4F8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83558" y="6340482"/>
            <a:ext cx="1179186" cy="46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24987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bkg, Title, R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l="16667" t="9202" b="746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Hexagon 9"/>
          <p:cNvSpPr/>
          <p:nvPr userDrawn="1"/>
        </p:nvSpPr>
        <p:spPr>
          <a:xfrm rot="20141324">
            <a:off x="5319593" y="-649953"/>
            <a:ext cx="10465907" cy="8502771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44546A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Hexagon 7"/>
          <p:cNvSpPr/>
          <p:nvPr userDrawn="1"/>
        </p:nvSpPr>
        <p:spPr>
          <a:xfrm rot="20141324">
            <a:off x="5829682" y="-219030"/>
            <a:ext cx="9480036" cy="7701824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44546A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9600" y="881811"/>
            <a:ext cx="4619592" cy="1691394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59600" y="2573205"/>
            <a:ext cx="4619592" cy="3783144"/>
          </a:xfrm>
        </p:spPr>
        <p:txBody>
          <a:bodyPr>
            <a:normAutofit/>
          </a:bodyPr>
          <a:lstStyle>
            <a:lvl1pPr algn="r">
              <a:defRPr sz="21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  <a:lvl3pPr algn="r">
              <a:defRPr>
                <a:solidFill>
                  <a:schemeClr val="bg1"/>
                </a:solidFill>
              </a:defRPr>
            </a:lvl3pPr>
            <a:lvl4pPr algn="r">
              <a:defRPr>
                <a:solidFill>
                  <a:schemeClr val="bg1"/>
                </a:solidFill>
              </a:defRPr>
            </a:lvl4pPr>
            <a:lvl5pPr algn="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8A6B846-F20E-4E4E-8908-B38C095841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39385" y="6348392"/>
            <a:ext cx="1023971" cy="40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40469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efit_Image bkg, Title, Lef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727700" y="698500"/>
            <a:ext cx="1206500" cy="5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Hexagon 10"/>
          <p:cNvSpPr/>
          <p:nvPr userDrawn="1"/>
        </p:nvSpPr>
        <p:spPr>
          <a:xfrm rot="1302739">
            <a:off x="-3662591" y="-675088"/>
            <a:ext cx="11136785" cy="9047809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Hexagon 11"/>
          <p:cNvSpPr/>
          <p:nvPr userDrawn="1"/>
        </p:nvSpPr>
        <p:spPr>
          <a:xfrm rot="1302739">
            <a:off x="-3215907" y="-293241"/>
            <a:ext cx="10243417" cy="8322014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499" y="881811"/>
            <a:ext cx="4460641" cy="1691394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499" y="2573205"/>
            <a:ext cx="4460641" cy="3783144"/>
          </a:xfrm>
        </p:spPr>
        <p:txBody>
          <a:bodyPr>
            <a:normAutofit/>
          </a:bodyPr>
          <a:lstStyle>
            <a:lvl1pPr algn="l">
              <a:defRPr sz="21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F1B80A3-DAC5-D34D-A1B6-5CDE1F1243E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1071401" y="6382920"/>
            <a:ext cx="1023969" cy="40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755922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eme bkg, Title, R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 flipH="1">
            <a:off x="1" y="0"/>
            <a:ext cx="12191999" cy="6858001"/>
          </a:xfrm>
          <a:prstGeom prst="rect">
            <a:avLst/>
          </a:prstGeom>
        </p:spPr>
      </p:pic>
      <p:grpSp>
        <p:nvGrpSpPr>
          <p:cNvPr id="5" name="Group 4"/>
          <p:cNvGrpSpPr/>
          <p:nvPr userDrawn="1"/>
        </p:nvGrpSpPr>
        <p:grpSpPr>
          <a:xfrm flipH="1">
            <a:off x="4557610" y="-997424"/>
            <a:ext cx="10754657" cy="9381729"/>
            <a:chOff x="-1806614" y="-1216880"/>
            <a:chExt cx="10754657" cy="9381729"/>
          </a:xfrm>
        </p:grpSpPr>
        <p:sp>
          <p:nvSpPr>
            <p:cNvPr id="12" name="Hexagon 11"/>
            <p:cNvSpPr/>
            <p:nvPr userDrawn="1"/>
          </p:nvSpPr>
          <p:spPr>
            <a:xfrm rot="1384693">
              <a:off x="-1670369" y="-1216880"/>
              <a:ext cx="10618412" cy="9381729"/>
            </a:xfrm>
            <a:prstGeom prst="hexagon">
              <a:avLst>
                <a:gd name="adj" fmla="val 28900"/>
                <a:gd name="vf" fmla="val 115470"/>
              </a:avLst>
            </a:prstGeom>
            <a:solidFill>
              <a:srgbClr val="6A67AF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Hexagon 6"/>
            <p:cNvSpPr/>
            <p:nvPr userDrawn="1"/>
          </p:nvSpPr>
          <p:spPr>
            <a:xfrm rot="1384693">
              <a:off x="-1806614" y="-893581"/>
              <a:ext cx="10256690" cy="8332798"/>
            </a:xfrm>
            <a:prstGeom prst="hexagon">
              <a:avLst>
                <a:gd name="adj" fmla="val 28900"/>
                <a:gd name="vf" fmla="val 115470"/>
              </a:avLst>
            </a:prstGeom>
            <a:solidFill>
              <a:srgbClr val="6A67AF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6210" y="915043"/>
            <a:ext cx="4517992" cy="1691394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46210" y="2606437"/>
            <a:ext cx="4517992" cy="3783144"/>
          </a:xfrm>
        </p:spPr>
        <p:txBody>
          <a:bodyPr>
            <a:normAutofit/>
          </a:bodyPr>
          <a:lstStyle>
            <a:lvl1pPr algn="l">
              <a:defRPr sz="21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  <a:lvl3pPr algn="r">
              <a:defRPr>
                <a:solidFill>
                  <a:schemeClr val="bg1"/>
                </a:solidFill>
              </a:defRPr>
            </a:lvl3pPr>
            <a:lvl4pPr algn="r">
              <a:defRPr>
                <a:solidFill>
                  <a:schemeClr val="bg1"/>
                </a:solidFill>
              </a:defRPr>
            </a:lvl4pPr>
            <a:lvl5pPr algn="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3453615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bkg, Title, Lef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0" y="-93796"/>
            <a:ext cx="12192000" cy="6951796"/>
          </a:xfrm>
          <a:prstGeom prst="rect">
            <a:avLst/>
          </a:prstGeom>
        </p:spPr>
      </p:pic>
      <p:sp>
        <p:nvSpPr>
          <p:cNvPr id="10" name="Hexagon 9"/>
          <p:cNvSpPr/>
          <p:nvPr userDrawn="1"/>
        </p:nvSpPr>
        <p:spPr>
          <a:xfrm rot="20738079">
            <a:off x="-3296588" y="-1636764"/>
            <a:ext cx="11312092" cy="9190234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Hexagon 7"/>
          <p:cNvSpPr/>
          <p:nvPr userDrawn="1"/>
        </p:nvSpPr>
        <p:spPr>
          <a:xfrm rot="20738079">
            <a:off x="-2768887" y="-1208045"/>
            <a:ext cx="10256690" cy="8332798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881811"/>
            <a:ext cx="4406900" cy="1691394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900" y="2573205"/>
            <a:ext cx="4406900" cy="3783144"/>
          </a:xfrm>
        </p:spPr>
        <p:txBody>
          <a:bodyPr>
            <a:normAutofit/>
          </a:bodyPr>
          <a:lstStyle>
            <a:lvl1pPr algn="l">
              <a:defRPr sz="21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5166289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bkg, Title, Lef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AEE6325-F23D-A64F-BC19-1287596A21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t="36345" r="24513" b="-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Hexagon 9"/>
          <p:cNvSpPr/>
          <p:nvPr userDrawn="1"/>
        </p:nvSpPr>
        <p:spPr>
          <a:xfrm rot="20409773">
            <a:off x="-4255593" y="-1636764"/>
            <a:ext cx="11312092" cy="9190234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Hexagon 7"/>
          <p:cNvSpPr/>
          <p:nvPr userDrawn="1"/>
        </p:nvSpPr>
        <p:spPr>
          <a:xfrm rot="20409773">
            <a:off x="-3727892" y="-1208045"/>
            <a:ext cx="10256690" cy="8332798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881811"/>
            <a:ext cx="4406900" cy="1691394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900" y="2573205"/>
            <a:ext cx="4406900" cy="3783144"/>
          </a:xfrm>
        </p:spPr>
        <p:txBody>
          <a:bodyPr>
            <a:normAutofit/>
          </a:bodyPr>
          <a:lstStyle>
            <a:lvl1pPr algn="l">
              <a:defRPr sz="21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76121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0" y="-14001"/>
            <a:ext cx="12192000" cy="687200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Hexagon 16"/>
          <p:cNvSpPr/>
          <p:nvPr userDrawn="1"/>
        </p:nvSpPr>
        <p:spPr>
          <a:xfrm rot="20760891">
            <a:off x="-3152775" y="-792159"/>
            <a:ext cx="10453533" cy="8492719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23C0D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Hexagon 18"/>
          <p:cNvSpPr/>
          <p:nvPr userDrawn="1"/>
        </p:nvSpPr>
        <p:spPr>
          <a:xfrm rot="20760891">
            <a:off x="-2628874" y="-442172"/>
            <a:ext cx="9480036" cy="7701824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838200" y="1186113"/>
            <a:ext cx="292607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38200" y="4746198"/>
            <a:ext cx="292607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52815"/>
            <a:ext cx="3781993" cy="2672064"/>
          </a:xfrm>
        </p:spPr>
        <p:txBody>
          <a:bodyPr anchor="b"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268237"/>
            <a:ext cx="4580890" cy="334126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efit_Image bkg, Title, Lef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 flipH="1">
            <a:off x="0" y="-93797"/>
            <a:ext cx="12192000" cy="6951797"/>
          </a:xfrm>
          <a:prstGeom prst="rect">
            <a:avLst/>
          </a:prstGeom>
        </p:spPr>
      </p:pic>
      <p:sp>
        <p:nvSpPr>
          <p:cNvPr id="11" name="Hexagon 10"/>
          <p:cNvSpPr/>
          <p:nvPr userDrawn="1"/>
        </p:nvSpPr>
        <p:spPr>
          <a:xfrm rot="1068787">
            <a:off x="-2366918" y="-904060"/>
            <a:ext cx="11136785" cy="9047809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Hexagon 7"/>
          <p:cNvSpPr/>
          <p:nvPr userDrawn="1"/>
        </p:nvSpPr>
        <p:spPr>
          <a:xfrm rot="1068787">
            <a:off x="-1907878" y="-541162"/>
            <a:ext cx="10243417" cy="8322014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881811"/>
            <a:ext cx="4406900" cy="1691394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500" y="2573205"/>
            <a:ext cx="4406900" cy="3783144"/>
          </a:xfrm>
        </p:spPr>
        <p:txBody>
          <a:bodyPr>
            <a:normAutofit/>
          </a:bodyPr>
          <a:lstStyle>
            <a:lvl1pPr algn="l">
              <a:defRPr sz="21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EC21247-3C17-2B49-B445-AFB8F80878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1071401" y="6382920"/>
            <a:ext cx="1023969" cy="40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958596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F77022-551F-4DC0-AEA6-EA4CBDB10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350C019-54DA-48FB-84C3-7627A5AA0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097B606-89BC-4A2F-8C63-807B1C69A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91216-BBE3-4FB0-89F5-7C98C73BFE04}" type="datetimeFigureOut">
              <a:rPr lang="en-US" smtClean="0"/>
              <a:pPr/>
              <a:t>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12E17DD-F4A4-46D6-BA28-4DFE0F8A0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36A26D7-EADB-4C91-B780-4C8C3AA47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94A3F-C23D-4F28-869E-EB660E3DD38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193323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CE73A-0AB9-4641-A6E8-5A87941AC38C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93563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2AD7E-5134-F540-9F3C-2EDBC4BAF67C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23138"/>
            <a:ext cx="10515600" cy="2286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525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3415"/>
            <a:ext cx="5639602" cy="47235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EA88A-4C38-3242-A847-C50002499517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602931" y="1453414"/>
            <a:ext cx="4750869" cy="47267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Hexagon 8"/>
          <p:cNvSpPr/>
          <p:nvPr userDrawn="1"/>
        </p:nvSpPr>
        <p:spPr>
          <a:xfrm rot="396540">
            <a:off x="5303091" y="-504618"/>
            <a:ext cx="10952228" cy="8897871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09DF4D-BE9E-EE4E-9205-18C98A470C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83558" y="6340482"/>
            <a:ext cx="1179186" cy="46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83079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3415"/>
            <a:ext cx="5639602" cy="47235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EA88A-4C38-3242-A847-C50002499517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602931" y="1453414"/>
            <a:ext cx="4750869" cy="47267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Hexagon 8"/>
          <p:cNvSpPr/>
          <p:nvPr userDrawn="1"/>
        </p:nvSpPr>
        <p:spPr>
          <a:xfrm rot="20365410">
            <a:off x="-4023895" y="-347997"/>
            <a:ext cx="10952228" cy="8897871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13A1C3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981C958-F883-F748-904C-DDF88A0F0A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83558" y="6340482"/>
            <a:ext cx="1179186" cy="46237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53415"/>
            <a:ext cx="5639601" cy="47235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7546D-8CA1-6145-B172-1406A75ED4C1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23138"/>
            <a:ext cx="10515600" cy="2286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4"/>
          </p:nvPr>
        </p:nvSpPr>
        <p:spPr>
          <a:xfrm>
            <a:off x="6602413" y="1454150"/>
            <a:ext cx="4751387" cy="47228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1159769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line title, three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8600"/>
            <a:ext cx="10515600" cy="7142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54150"/>
            <a:ext cx="3352799" cy="472354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4B659-35F4-1D45-B302-818CA9D2A74A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4"/>
          </p:nvPr>
        </p:nvSpPr>
        <p:spPr>
          <a:xfrm>
            <a:off x="7797800" y="1454150"/>
            <a:ext cx="3556000" cy="47228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5549900" y="901700"/>
            <a:ext cx="1052513" cy="149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5824087" y="1060650"/>
            <a:ext cx="543827" cy="57752"/>
          </a:xfrm>
          <a:prstGeom prst="rect">
            <a:avLst/>
          </a:prstGeom>
          <a:solidFill>
            <a:srgbClr val="23C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4305300" y="1454150"/>
            <a:ext cx="3378200" cy="47228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3EF0-3869-5242-8A71-B40C7CC5E7BB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93779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19126"/>
            <a:ext cx="10515600" cy="3220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53415"/>
            <a:ext cx="10515600" cy="47235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69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0517AC4-7D76-9F48-B6C8-1BE3B5A514C0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38942" y="6356350"/>
            <a:ext cx="90148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5824087" y="924025"/>
            <a:ext cx="543827" cy="57752"/>
          </a:xfrm>
          <a:prstGeom prst="rect">
            <a:avLst/>
          </a:prstGeom>
          <a:solidFill>
            <a:srgbClr val="23C0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4491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9" r:id="rId2"/>
    <p:sldLayoutId id="2147483650" r:id="rId3"/>
    <p:sldLayoutId id="2147483662" r:id="rId4"/>
    <p:sldLayoutId id="2147483663" r:id="rId5"/>
    <p:sldLayoutId id="2147483697" r:id="rId6"/>
    <p:sldLayoutId id="2147483664" r:id="rId7"/>
    <p:sldLayoutId id="2147483678" r:id="rId8"/>
    <p:sldLayoutId id="2147483660" r:id="rId9"/>
    <p:sldLayoutId id="2147483655" r:id="rId10"/>
    <p:sldLayoutId id="2147483684" r:id="rId11"/>
    <p:sldLayoutId id="2147483681" r:id="rId12"/>
    <p:sldLayoutId id="2147483713" r:id="rId13"/>
    <p:sldLayoutId id="2147483712" r:id="rId14"/>
    <p:sldLayoutId id="2147483710" r:id="rId15"/>
    <p:sldLayoutId id="2147483718" r:id="rId16"/>
    <p:sldLayoutId id="2147483716" r:id="rId17"/>
    <p:sldLayoutId id="2147483717" r:id="rId18"/>
    <p:sldLayoutId id="2147483724" r:id="rId19"/>
    <p:sldLayoutId id="2147483720" r:id="rId20"/>
    <p:sldLayoutId id="2147483723" r:id="rId21"/>
  </p:sldLayoutIdLst>
  <p:hf hdr="0" ft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Arial" panose="020B0604020202020204" pitchFamily="34" charset="0"/>
          <a:ea typeface="Open Sans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Open Sans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Open Sans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Open Sans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Open Sans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Open Sans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3442" y="2501523"/>
            <a:ext cx="6380358" cy="927477"/>
          </a:xfrm>
        </p:spPr>
        <p:txBody>
          <a:bodyPr/>
          <a:lstStyle/>
          <a:p>
            <a:r>
              <a:rPr lang="en-US" dirty="0" smtClea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Future of HEB</a:t>
            </a:r>
            <a:endParaRPr lang="en-US" sz="4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F2B1225-F9B5-B443-A32A-A913B0D68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73442" y="4032832"/>
            <a:ext cx="6380358" cy="404531"/>
          </a:xfrm>
        </p:spPr>
        <p:txBody>
          <a:bodyPr/>
          <a:lstStyle/>
          <a:p>
            <a:r>
              <a:rPr lang="en-US" b="0" dirty="0" smtClean="0"/>
              <a:t>Northern Expansion</a:t>
            </a:r>
            <a:endParaRPr lang="en-US" b="0" dirty="0"/>
          </a:p>
        </p:txBody>
      </p:sp>
      <p:pic>
        <p:nvPicPr>
          <p:cNvPr id="6" name="Picture 5" descr="h-e-b-logo-vect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802253" cy="155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48848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3442" y="629330"/>
            <a:ext cx="9199758" cy="927477"/>
          </a:xfrm>
        </p:spPr>
        <p:txBody>
          <a:bodyPr/>
          <a:lstStyle/>
          <a:p>
            <a:pPr algn="ctr"/>
            <a:r>
              <a:rPr lang="en-US" sz="2800" dirty="0" smtClea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Problem: Where In NYC Does The First HEB Northern Expansion Location Go?</a:t>
            </a:r>
            <a:endParaRPr lang="en-US" sz="2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F2B1225-F9B5-B443-A32A-A913B0D68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79919" y="5332592"/>
            <a:ext cx="8359100" cy="1525408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b="0" dirty="0" smtClean="0"/>
              <a:t>NYC chosen due to population density</a:t>
            </a:r>
          </a:p>
          <a:p>
            <a:pPr>
              <a:buFont typeface="Arial" pitchFamily="34" charset="0"/>
              <a:buChar char="•"/>
            </a:pPr>
            <a:r>
              <a:rPr lang="en-US" b="0" dirty="0" smtClean="0"/>
              <a:t>Manhattan chosen as area due to ‘flagship’ potential’</a:t>
            </a:r>
          </a:p>
          <a:p>
            <a:pPr>
              <a:buFont typeface="Arial" pitchFamily="34" charset="0"/>
              <a:buChar char="•"/>
            </a:pPr>
            <a:r>
              <a:rPr lang="en-US" b="0" dirty="0" smtClean="0"/>
              <a:t>But where in Manhattan?</a:t>
            </a:r>
            <a:endParaRPr lang="en-US" b="0" dirty="0"/>
          </a:p>
        </p:txBody>
      </p:sp>
      <p:pic>
        <p:nvPicPr>
          <p:cNvPr id="6" name="Picture 5" descr="h-e-b-logo-vect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802253" cy="1556807"/>
          </a:xfrm>
          <a:prstGeom prst="rect">
            <a:avLst/>
          </a:prstGeom>
        </p:spPr>
      </p:pic>
      <p:pic>
        <p:nvPicPr>
          <p:cNvPr id="5" name="Picture 4" descr="where is NYC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671" y="1556807"/>
            <a:ext cx="6277126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48848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3442" y="353961"/>
            <a:ext cx="9199758" cy="927477"/>
          </a:xfrm>
        </p:spPr>
        <p:txBody>
          <a:bodyPr/>
          <a:lstStyle/>
          <a:p>
            <a:pPr algn="ctr"/>
            <a:r>
              <a:rPr lang="en-US" sz="2800" i="1" dirty="0" smtClean="0">
                <a:latin typeface="Arial" panose="020B0604020202020204" pitchFamily="34" charset="0"/>
                <a:cs typeface="Arial" panose="020B0604020202020204" pitchFamily="34" charset="0"/>
              </a:rPr>
              <a:t>Using data from The New York City Department of Planning</a:t>
            </a:r>
            <a:r>
              <a:rPr lang="en-US" sz="2800" i="1" dirty="0" smtClean="0"/>
              <a:t>, 40 Manhattan ‘Neighborhoods’ identified</a:t>
            </a:r>
            <a:endParaRPr lang="en-US" sz="2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F2B1225-F9B5-B443-A32A-A913B0D68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79919" y="5102942"/>
            <a:ext cx="8359100" cy="1525408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b="0" dirty="0" smtClean="0"/>
              <a:t>Data uses </a:t>
            </a:r>
            <a:r>
              <a:rPr lang="en-US" b="0" dirty="0" err="1" smtClean="0"/>
              <a:t>centriods</a:t>
            </a:r>
            <a:r>
              <a:rPr lang="en-US" b="0" dirty="0" smtClean="0"/>
              <a:t> to </a:t>
            </a:r>
            <a:r>
              <a:rPr lang="en-US" b="0" dirty="0" smtClean="0"/>
              <a:t>locate</a:t>
            </a:r>
            <a:r>
              <a:rPr lang="en-US" b="0" dirty="0" smtClean="0"/>
              <a:t> neighborhood population centers</a:t>
            </a:r>
          </a:p>
          <a:p>
            <a:pPr>
              <a:buFont typeface="Arial" pitchFamily="34" charset="0"/>
              <a:buChar char="•"/>
            </a:pPr>
            <a:r>
              <a:rPr lang="en-US" b="0" dirty="0" smtClean="0"/>
              <a:t>This data set addresses population density and provides a naming framework</a:t>
            </a:r>
            <a:endParaRPr lang="en-US" b="0" dirty="0" smtClean="0"/>
          </a:p>
          <a:p>
            <a:endParaRPr lang="en-US" b="0" dirty="0" smtClean="0"/>
          </a:p>
        </p:txBody>
      </p:sp>
      <p:pic>
        <p:nvPicPr>
          <p:cNvPr id="6" name="Picture 5" descr="h-e-b-logo-vect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802253" cy="1556807"/>
          </a:xfrm>
          <a:prstGeom prst="rect">
            <a:avLst/>
          </a:prstGeom>
        </p:spPr>
      </p:pic>
      <p:pic>
        <p:nvPicPr>
          <p:cNvPr id="7" name="Picture 6" descr="neighborhoods Manhatta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061" y="1281438"/>
            <a:ext cx="5398939" cy="360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48848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3442" y="0"/>
            <a:ext cx="9199758" cy="927477"/>
          </a:xfrm>
        </p:spPr>
        <p:txBody>
          <a:bodyPr/>
          <a:lstStyle/>
          <a:p>
            <a:pPr algn="ctr"/>
            <a:r>
              <a:rPr lang="en-US" sz="2800" i="1" dirty="0" smtClean="0">
                <a:latin typeface="Arial" panose="020B0604020202020204" pitchFamily="34" charset="0"/>
                <a:cs typeface="Arial" panose="020B0604020202020204" pitchFamily="34" charset="0"/>
              </a:rPr>
              <a:t>Laying Foursquare Data on The Neighborhoods, 1247 competitors identified</a:t>
            </a:r>
            <a:endParaRPr lang="en-US" sz="2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F2B1225-F9B5-B443-A32A-A913B0D68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79919" y="4970206"/>
            <a:ext cx="8359100" cy="1268361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b="0" dirty="0" smtClean="0"/>
              <a:t>Foursquare data uneven in terms of reporting grocery stores</a:t>
            </a:r>
          </a:p>
          <a:p>
            <a:pPr>
              <a:buFont typeface="Arial" pitchFamily="34" charset="0"/>
              <a:buChar char="•"/>
            </a:pPr>
            <a:r>
              <a:rPr lang="en-US" b="0" dirty="0" smtClean="0"/>
              <a:t>There are 20 venue types, including Grocery Store and Supermarket, plus many smaller stores like </a:t>
            </a:r>
            <a:r>
              <a:rPr lang="en-US" b="0" dirty="0" smtClean="0"/>
              <a:t>bakeries and butchers</a:t>
            </a:r>
            <a:endParaRPr lang="en-US" b="0" dirty="0"/>
          </a:p>
        </p:txBody>
      </p:sp>
      <p:pic>
        <p:nvPicPr>
          <p:cNvPr id="6" name="Picture 5" descr="h-e-b-logo-vect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802253" cy="1556807"/>
          </a:xfrm>
          <a:prstGeom prst="rect">
            <a:avLst/>
          </a:prstGeom>
        </p:spPr>
      </p:pic>
      <p:pic>
        <p:nvPicPr>
          <p:cNvPr id="8" name="Picture 7" descr="grocery lar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277" y="1224116"/>
            <a:ext cx="4754880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48848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3442" y="165591"/>
            <a:ext cx="9199758" cy="927477"/>
          </a:xfrm>
        </p:spPr>
        <p:txBody>
          <a:bodyPr/>
          <a:lstStyle/>
          <a:p>
            <a:pPr algn="ctr"/>
            <a:r>
              <a:rPr lang="en-US" sz="2800" i="1" dirty="0" smtClean="0">
                <a:latin typeface="Arial" panose="020B0604020202020204" pitchFamily="34" charset="0"/>
                <a:cs typeface="Arial" panose="020B0604020202020204" pitchFamily="34" charset="0"/>
              </a:rPr>
              <a:t>Using One Hot Encoding, venues converted to numerical data and counted</a:t>
            </a:r>
            <a:endParaRPr lang="en-US" sz="2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F2B1225-F9B5-B443-A32A-A913B0D68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79919" y="5324168"/>
            <a:ext cx="8359100" cy="1268361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b="0" dirty="0" smtClean="0"/>
              <a:t>Data indicates raw number of competitors in a given neighborhood regardless of </a:t>
            </a:r>
            <a:r>
              <a:rPr lang="en-US" b="0" dirty="0" smtClean="0"/>
              <a:t>type</a:t>
            </a:r>
          </a:p>
          <a:p>
            <a:pPr>
              <a:buFont typeface="Arial" pitchFamily="34" charset="0"/>
              <a:buChar char="•"/>
            </a:pPr>
            <a:r>
              <a:rPr lang="en-US" b="0" dirty="0" smtClean="0"/>
              <a:t>Variation from 13 to 50</a:t>
            </a:r>
            <a:endParaRPr lang="en-US" b="0" dirty="0"/>
          </a:p>
        </p:txBody>
      </p:sp>
      <p:pic>
        <p:nvPicPr>
          <p:cNvPr id="6" name="Picture 5" descr="h-e-b-logo-vect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802253" cy="1556807"/>
          </a:xfrm>
          <a:prstGeom prst="rect">
            <a:avLst/>
          </a:prstGeom>
        </p:spPr>
      </p:pic>
      <p:pic>
        <p:nvPicPr>
          <p:cNvPr id="7" name="Picture 6" descr="grocery cou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758" y="1556807"/>
            <a:ext cx="7611538" cy="324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48848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3442" y="165591"/>
            <a:ext cx="9199758" cy="927477"/>
          </a:xfrm>
        </p:spPr>
        <p:txBody>
          <a:bodyPr/>
          <a:lstStyle/>
          <a:p>
            <a:pPr algn="ctr"/>
            <a:r>
              <a:rPr lang="en-US" sz="2800" i="1" dirty="0" smtClean="0">
                <a:latin typeface="Arial" panose="020B0604020202020204" pitchFamily="34" charset="0"/>
                <a:cs typeface="Arial" panose="020B0604020202020204" pitchFamily="34" charset="0"/>
              </a:rPr>
              <a:t>K-Means clusters venues on the top 4 most common for each neighborhood</a:t>
            </a:r>
            <a:endParaRPr lang="en-US" sz="2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F2B1225-F9B5-B443-A32A-A913B0D68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79919" y="5147188"/>
            <a:ext cx="8359100" cy="100289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b="0" dirty="0" smtClean="0"/>
              <a:t>Red dots indicate the most common competitive situation describing 26 out of 40 </a:t>
            </a:r>
            <a:r>
              <a:rPr lang="en-US" b="0" dirty="0" smtClean="0"/>
              <a:t>neighborhoods</a:t>
            </a:r>
          </a:p>
          <a:p>
            <a:pPr>
              <a:buFont typeface="Arial" pitchFamily="34" charset="0"/>
              <a:buChar char="•"/>
            </a:pPr>
            <a:r>
              <a:rPr lang="en-US" b="0" u="sng" dirty="0" smtClean="0"/>
              <a:t>Now, weak clusters in high density neighbors can be seen</a:t>
            </a:r>
            <a:endParaRPr lang="en-US" b="0" u="sng" dirty="0"/>
          </a:p>
        </p:txBody>
      </p:sp>
      <p:pic>
        <p:nvPicPr>
          <p:cNvPr id="6" name="Picture 5" descr="h-e-b-logo-vect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802253" cy="1556807"/>
          </a:xfrm>
          <a:prstGeom prst="rect">
            <a:avLst/>
          </a:prstGeom>
        </p:spPr>
      </p:pic>
      <p:pic>
        <p:nvPicPr>
          <p:cNvPr id="8" name="Picture 7" descr="cluster ma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4075" y="1329042"/>
            <a:ext cx="4744633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48848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3442" y="165591"/>
            <a:ext cx="9199758" cy="927477"/>
          </a:xfrm>
        </p:spPr>
        <p:txBody>
          <a:bodyPr/>
          <a:lstStyle/>
          <a:p>
            <a:pPr algn="ctr"/>
            <a:r>
              <a:rPr lang="en-US" sz="2800" i="1" dirty="0" smtClean="0">
                <a:latin typeface="Arial" panose="020B0604020202020204" pitchFamily="34" charset="0"/>
                <a:cs typeface="Arial" panose="020B0604020202020204" pitchFamily="34" charset="0"/>
              </a:rPr>
              <a:t>By looking at density and uncommon situations in the clusters, we see high density neighborhoods with low or weaker competitors: </a:t>
            </a:r>
            <a:endParaRPr lang="en-US" sz="2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F2B1225-F9B5-B443-A32A-A913B0D68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79919" y="5147188"/>
            <a:ext cx="8359100" cy="100289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u="sng" dirty="0" err="1" smtClean="0"/>
              <a:t>Noho</a:t>
            </a:r>
            <a:r>
              <a:rPr lang="en-US" b="0" dirty="0" smtClean="0"/>
              <a:t>, </a:t>
            </a:r>
            <a:r>
              <a:rPr lang="en-US" u="sng" dirty="0" smtClean="0"/>
              <a:t>The West Village</a:t>
            </a:r>
            <a:r>
              <a:rPr lang="en-US" b="0" dirty="0" smtClean="0"/>
              <a:t>, and </a:t>
            </a:r>
            <a:r>
              <a:rPr lang="en-US" u="sng" dirty="0" smtClean="0"/>
              <a:t>Hudson Yards </a:t>
            </a:r>
            <a:r>
              <a:rPr lang="en-US" b="0" dirty="0" smtClean="0"/>
              <a:t>are all in highly dense neighborhoods but have lower levels of completion and are outside the default competitive configuration. </a:t>
            </a:r>
            <a:endParaRPr lang="en-US" b="0" dirty="0"/>
          </a:p>
        </p:txBody>
      </p:sp>
      <p:pic>
        <p:nvPicPr>
          <p:cNvPr id="6" name="Picture 5" descr="h-e-b-logo-vect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802253" cy="1556807"/>
          </a:xfrm>
          <a:prstGeom prst="rect">
            <a:avLst/>
          </a:prstGeom>
        </p:spPr>
      </p:pic>
      <p:pic>
        <p:nvPicPr>
          <p:cNvPr id="7" name="Picture 6" descr="cluster labe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1802" y="1307794"/>
            <a:ext cx="4754881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48848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FD55E-1A21-2840-8ABB-56E96C12DDEE}" type="datetime4">
              <a:rPr lang="en-US" smtClean="0"/>
              <a:pPr/>
              <a:t>February 3, 2020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1452815"/>
            <a:ext cx="4945912" cy="186454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8199" y="3339420"/>
            <a:ext cx="4945911" cy="134707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Any questions?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 can find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at </a:t>
            </a:r>
          </a:p>
          <a:p>
            <a:pPr>
              <a:spcBef>
                <a:spcPts val="0"/>
              </a:spcBef>
            </a:pPr>
            <a:r>
              <a:rPr lang="en-US" i="1" dirty="0" smtClean="0"/>
              <a:t>tom.roush</a:t>
            </a:r>
            <a:r>
              <a:rPr lang="en-US" i="1" dirty="0" smtClean="0">
                <a:latin typeface="Arial" panose="020B0604020202020204" pitchFamily="34" charset="0"/>
                <a:cs typeface="Arial" panose="020B0604020202020204" pitchFamily="34" charset="0"/>
              </a:rPr>
              <a:t>@datagumbo.com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99869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17884</TotalTime>
  <Words>249</Words>
  <Application>Microsoft Macintosh PowerPoint</Application>
  <PresentationFormat>Custom</PresentationFormat>
  <Paragraphs>25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The Future of HEB</vt:lpstr>
      <vt:lpstr>The Problem: Where In NYC Does The First HEB Northern Expansion Location Go?</vt:lpstr>
      <vt:lpstr>Using data from The New York City Department of Planning, 40 Manhattan ‘Neighborhoods’ identified</vt:lpstr>
      <vt:lpstr>Laying Foursquare Data on The Neighborhoods, 1247 competitors identified</vt:lpstr>
      <vt:lpstr>Using One Hot Encoding, venues converted to numerical data and counted</vt:lpstr>
      <vt:lpstr>K-Means clusters venues on the top 4 most common for each neighborhood</vt:lpstr>
      <vt:lpstr>By looking at density and uncommon situations in the clusters, we see high density neighborhoods with low or weaker competitors: </vt:lpstr>
      <vt:lpstr>THANK YOU!</vt:lpstr>
    </vt:vector>
  </TitlesOfParts>
  <Company>Data Gumbo Corporation</Company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DataGumbo Smart Contracts</dc:title>
  <dc:creator>Andrew Bruce</dc:creator>
  <cp:keywords>Data Gumbo, Smart Contracts</cp:keywords>
  <dc:description>www.datagumbo.com
All rights reserved</dc:description>
  <cp:lastModifiedBy>Windows User</cp:lastModifiedBy>
  <cp:revision>781</cp:revision>
  <cp:lastPrinted>2019-12-18T15:38:27Z</cp:lastPrinted>
  <dcterms:created xsi:type="dcterms:W3CDTF">2016-09-15T17:32:40Z</dcterms:created>
  <dcterms:modified xsi:type="dcterms:W3CDTF">2020-02-03T13:08:19Z</dcterms:modified>
</cp:coreProperties>
</file>

<file path=docProps/thumbnail.jpeg>
</file>